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89" r:id="rId4"/>
    <p:sldId id="290" r:id="rId5"/>
    <p:sldId id="291" r:id="rId6"/>
    <p:sldId id="292" r:id="rId7"/>
    <p:sldId id="293" r:id="rId8"/>
    <p:sldId id="294" r:id="rId9"/>
    <p:sldId id="295" r:id="rId10"/>
    <p:sldId id="296" r:id="rId11"/>
    <p:sldId id="297" r:id="rId12"/>
    <p:sldId id="298" r:id="rId13"/>
    <p:sldId id="299" r:id="rId14"/>
    <p:sldId id="257" r:id="rId15"/>
    <p:sldId id="258" r:id="rId16"/>
    <p:sldId id="259"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7" r:id="rId41"/>
    <p:sldId id="284" r:id="rId42"/>
    <p:sldId id="285" r:id="rId43"/>
    <p:sldId id="286"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2E301CD-6D54-4063-82B3-29C71A688AB5}" type="datetimeFigureOut">
              <a:rPr lang="en-IN" smtClean="0"/>
              <a:t>03-04-2022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087AD3-700A-43C9-8BE0-30317C799B32}" type="slidenum">
              <a:rPr lang="en-IN" smtClean="0"/>
              <a:t>‹#›</a:t>
            </a:fld>
            <a:endParaRPr lang="en-IN"/>
          </a:p>
        </p:txBody>
      </p:sp>
    </p:spTree>
    <p:extLst>
      <p:ext uri="{BB962C8B-B14F-4D97-AF65-F5344CB8AC3E}">
        <p14:creationId xmlns:p14="http://schemas.microsoft.com/office/powerpoint/2010/main" val="1272778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2E301CD-6D54-4063-82B3-29C71A688AB5}" type="datetimeFigureOut">
              <a:rPr lang="en-IN" smtClean="0"/>
              <a:t>03-04-2022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087AD3-700A-43C9-8BE0-30317C799B32}" type="slidenum">
              <a:rPr lang="en-IN" smtClean="0"/>
              <a:t>‹#›</a:t>
            </a:fld>
            <a:endParaRPr lang="en-IN"/>
          </a:p>
        </p:txBody>
      </p:sp>
    </p:spTree>
    <p:extLst>
      <p:ext uri="{BB962C8B-B14F-4D97-AF65-F5344CB8AC3E}">
        <p14:creationId xmlns:p14="http://schemas.microsoft.com/office/powerpoint/2010/main" val="386720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2E301CD-6D54-4063-82B3-29C71A688AB5}" type="datetimeFigureOut">
              <a:rPr lang="en-IN" smtClean="0"/>
              <a:t>03-04-2022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087AD3-700A-43C9-8BE0-30317C799B32}" type="slidenum">
              <a:rPr lang="en-IN" smtClean="0"/>
              <a:t>‹#›</a:t>
            </a:fld>
            <a:endParaRPr lang="en-IN"/>
          </a:p>
        </p:txBody>
      </p:sp>
    </p:spTree>
    <p:extLst>
      <p:ext uri="{BB962C8B-B14F-4D97-AF65-F5344CB8AC3E}">
        <p14:creationId xmlns:p14="http://schemas.microsoft.com/office/powerpoint/2010/main" val="1694867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2E301CD-6D54-4063-82B3-29C71A688AB5}" type="datetimeFigureOut">
              <a:rPr lang="en-IN" smtClean="0"/>
              <a:t>03-04-2022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087AD3-700A-43C9-8BE0-30317C799B32}" type="slidenum">
              <a:rPr lang="en-IN" smtClean="0"/>
              <a:t>‹#›</a:t>
            </a:fld>
            <a:endParaRPr lang="en-IN"/>
          </a:p>
        </p:txBody>
      </p:sp>
    </p:spTree>
    <p:extLst>
      <p:ext uri="{BB962C8B-B14F-4D97-AF65-F5344CB8AC3E}">
        <p14:creationId xmlns:p14="http://schemas.microsoft.com/office/powerpoint/2010/main" val="2785911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E301CD-6D54-4063-82B3-29C71A688AB5}" type="datetimeFigureOut">
              <a:rPr lang="en-IN" smtClean="0"/>
              <a:t>03-04-2022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087AD3-700A-43C9-8BE0-30317C799B32}" type="slidenum">
              <a:rPr lang="en-IN" smtClean="0"/>
              <a:t>‹#›</a:t>
            </a:fld>
            <a:endParaRPr lang="en-IN"/>
          </a:p>
        </p:txBody>
      </p:sp>
    </p:spTree>
    <p:extLst>
      <p:ext uri="{BB962C8B-B14F-4D97-AF65-F5344CB8AC3E}">
        <p14:creationId xmlns:p14="http://schemas.microsoft.com/office/powerpoint/2010/main" val="825906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2E301CD-6D54-4063-82B3-29C71A688AB5}" type="datetimeFigureOut">
              <a:rPr lang="en-IN" smtClean="0"/>
              <a:t>03-04-2022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087AD3-700A-43C9-8BE0-30317C799B32}" type="slidenum">
              <a:rPr lang="en-IN" smtClean="0"/>
              <a:t>‹#›</a:t>
            </a:fld>
            <a:endParaRPr lang="en-IN"/>
          </a:p>
        </p:txBody>
      </p:sp>
    </p:spTree>
    <p:extLst>
      <p:ext uri="{BB962C8B-B14F-4D97-AF65-F5344CB8AC3E}">
        <p14:creationId xmlns:p14="http://schemas.microsoft.com/office/powerpoint/2010/main" val="2207013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2E301CD-6D54-4063-82B3-29C71A688AB5}" type="datetimeFigureOut">
              <a:rPr lang="en-IN" smtClean="0"/>
              <a:t>03-04-2022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087AD3-700A-43C9-8BE0-30317C799B32}" type="slidenum">
              <a:rPr lang="en-IN" smtClean="0"/>
              <a:t>‹#›</a:t>
            </a:fld>
            <a:endParaRPr lang="en-IN"/>
          </a:p>
        </p:txBody>
      </p:sp>
    </p:spTree>
    <p:extLst>
      <p:ext uri="{BB962C8B-B14F-4D97-AF65-F5344CB8AC3E}">
        <p14:creationId xmlns:p14="http://schemas.microsoft.com/office/powerpoint/2010/main" val="245678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2E301CD-6D54-4063-82B3-29C71A688AB5}" type="datetimeFigureOut">
              <a:rPr lang="en-IN" smtClean="0"/>
              <a:t>03-04-2022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087AD3-700A-43C9-8BE0-30317C799B32}" type="slidenum">
              <a:rPr lang="en-IN" smtClean="0"/>
              <a:t>‹#›</a:t>
            </a:fld>
            <a:endParaRPr lang="en-IN"/>
          </a:p>
        </p:txBody>
      </p:sp>
    </p:spTree>
    <p:extLst>
      <p:ext uri="{BB962C8B-B14F-4D97-AF65-F5344CB8AC3E}">
        <p14:creationId xmlns:p14="http://schemas.microsoft.com/office/powerpoint/2010/main" val="3591407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E301CD-6D54-4063-82B3-29C71A688AB5}" type="datetimeFigureOut">
              <a:rPr lang="en-IN" smtClean="0"/>
              <a:t>03-04-2022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087AD3-700A-43C9-8BE0-30317C799B32}" type="slidenum">
              <a:rPr lang="en-IN" smtClean="0"/>
              <a:t>‹#›</a:t>
            </a:fld>
            <a:endParaRPr lang="en-IN"/>
          </a:p>
        </p:txBody>
      </p:sp>
    </p:spTree>
    <p:extLst>
      <p:ext uri="{BB962C8B-B14F-4D97-AF65-F5344CB8AC3E}">
        <p14:creationId xmlns:p14="http://schemas.microsoft.com/office/powerpoint/2010/main" val="287037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E301CD-6D54-4063-82B3-29C71A688AB5}" type="datetimeFigureOut">
              <a:rPr lang="en-IN" smtClean="0"/>
              <a:t>03-04-2022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087AD3-700A-43C9-8BE0-30317C799B32}" type="slidenum">
              <a:rPr lang="en-IN" smtClean="0"/>
              <a:t>‹#›</a:t>
            </a:fld>
            <a:endParaRPr lang="en-IN"/>
          </a:p>
        </p:txBody>
      </p:sp>
    </p:spTree>
    <p:extLst>
      <p:ext uri="{BB962C8B-B14F-4D97-AF65-F5344CB8AC3E}">
        <p14:creationId xmlns:p14="http://schemas.microsoft.com/office/powerpoint/2010/main" val="3456577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E301CD-6D54-4063-82B3-29C71A688AB5}" type="datetimeFigureOut">
              <a:rPr lang="en-IN" smtClean="0"/>
              <a:t>03-04-2022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087AD3-700A-43C9-8BE0-30317C799B32}" type="slidenum">
              <a:rPr lang="en-IN" smtClean="0"/>
              <a:t>‹#›</a:t>
            </a:fld>
            <a:endParaRPr lang="en-IN"/>
          </a:p>
        </p:txBody>
      </p:sp>
    </p:spTree>
    <p:extLst>
      <p:ext uri="{BB962C8B-B14F-4D97-AF65-F5344CB8AC3E}">
        <p14:creationId xmlns:p14="http://schemas.microsoft.com/office/powerpoint/2010/main" val="677967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E301CD-6D54-4063-82B3-29C71A688AB5}" type="datetimeFigureOut">
              <a:rPr lang="en-IN" smtClean="0"/>
              <a:t>03-04-2022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087AD3-700A-43C9-8BE0-30317C799B32}" type="slidenum">
              <a:rPr lang="en-IN" smtClean="0"/>
              <a:t>‹#›</a:t>
            </a:fld>
            <a:endParaRPr lang="en-IN"/>
          </a:p>
        </p:txBody>
      </p:sp>
    </p:spTree>
    <p:extLst>
      <p:ext uri="{BB962C8B-B14F-4D97-AF65-F5344CB8AC3E}">
        <p14:creationId xmlns:p14="http://schemas.microsoft.com/office/powerpoint/2010/main" val="1464193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PCA</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60516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30" y="500062"/>
            <a:ext cx="11832879" cy="1325563"/>
          </a:xfrm>
        </p:spPr>
        <p:txBody>
          <a:bodyPr>
            <a:normAutofit/>
          </a:bodyPr>
          <a:lstStyle/>
          <a:p>
            <a:r>
              <a:rPr lang="en-US" b="1" dirty="0"/>
              <a:t>Step 3: Calculating the Eigenvectors and Eigenvalues</a:t>
            </a:r>
            <a:endParaRPr lang="en-IN" dirty="0"/>
          </a:p>
        </p:txBody>
      </p:sp>
      <p:sp>
        <p:nvSpPr>
          <p:cNvPr id="3" name="Content Placeholder 2"/>
          <p:cNvSpPr>
            <a:spLocks noGrp="1"/>
          </p:cNvSpPr>
          <p:nvPr>
            <p:ph idx="1"/>
          </p:nvPr>
        </p:nvSpPr>
        <p:spPr/>
        <p:txBody>
          <a:bodyPr>
            <a:normAutofit fontScale="85000" lnSpcReduction="20000"/>
          </a:bodyPr>
          <a:lstStyle/>
          <a:p>
            <a:r>
              <a:rPr lang="en-US" dirty="0"/>
              <a:t>Eigenvectors and eigenvalues are the mathematical constructs that must be computed from the covariance matrix in order to determine the principal components of the data set.</a:t>
            </a:r>
          </a:p>
          <a:p>
            <a:r>
              <a:rPr lang="en-US" dirty="0"/>
              <a:t>But first, let’s understand more about principal components</a:t>
            </a:r>
          </a:p>
          <a:p>
            <a:r>
              <a:rPr lang="en-US" b="1" dirty="0"/>
              <a:t>What are Principal Components?</a:t>
            </a:r>
            <a:endParaRPr lang="en-US" dirty="0"/>
          </a:p>
          <a:p>
            <a:r>
              <a:rPr lang="en-US" dirty="0"/>
              <a:t>Simply put, principal components are the new set of variables that are obtained from the initial set of variables. The principal components are computed in such a manner that newly obtained variables are highly significant and independent of each other. The principal components compress and possess most of the useful information that was scattered among the initial variables.</a:t>
            </a:r>
          </a:p>
          <a:p>
            <a:r>
              <a:rPr lang="en-US" i="1" dirty="0"/>
              <a:t>If your data set is of 5 dimensions, then 5 principal components are computed, such that, the first principal component stores the maximum possible information and the second one stores the remaining maximum info and so on, you get the idea.</a:t>
            </a:r>
            <a:endParaRPr lang="en-US" dirty="0"/>
          </a:p>
          <a:p>
            <a:endParaRPr lang="en-IN" dirty="0"/>
          </a:p>
        </p:txBody>
      </p:sp>
    </p:spTree>
    <p:extLst>
      <p:ext uri="{BB962C8B-B14F-4D97-AF65-F5344CB8AC3E}">
        <p14:creationId xmlns:p14="http://schemas.microsoft.com/office/powerpoint/2010/main" val="2631440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09" y="365125"/>
            <a:ext cx="12038091" cy="1325563"/>
          </a:xfrm>
        </p:spPr>
        <p:txBody>
          <a:bodyPr>
            <a:normAutofit/>
          </a:bodyPr>
          <a:lstStyle/>
          <a:p>
            <a:r>
              <a:rPr lang="en-US" b="1" dirty="0"/>
              <a:t>Step 3: Calculating the Eigenvectors and Eigenvalues</a:t>
            </a:r>
            <a:br>
              <a:rPr lang="en-US" dirty="0"/>
            </a:br>
            <a:endParaRPr lang="en-IN" dirty="0"/>
          </a:p>
        </p:txBody>
      </p:sp>
      <p:sp>
        <p:nvSpPr>
          <p:cNvPr id="3" name="Content Placeholder 2"/>
          <p:cNvSpPr>
            <a:spLocks noGrp="1"/>
          </p:cNvSpPr>
          <p:nvPr>
            <p:ph idx="1"/>
          </p:nvPr>
        </p:nvSpPr>
        <p:spPr/>
        <p:txBody>
          <a:bodyPr>
            <a:normAutofit fontScale="85000" lnSpcReduction="20000"/>
          </a:bodyPr>
          <a:lstStyle/>
          <a:p>
            <a:r>
              <a:rPr lang="en-US" dirty="0"/>
              <a:t>Now, where do Eigenvectors fall into this whole process?</a:t>
            </a:r>
          </a:p>
          <a:p>
            <a:r>
              <a:rPr lang="en-US" dirty="0"/>
              <a:t>Assuming that you all have a basic understanding of Eigenvectors and eigenvalues, we know that these two algebraic formulations are always computed as a pair, </a:t>
            </a:r>
            <a:r>
              <a:rPr lang="en-US" dirty="0" err="1"/>
              <a:t>i.e</a:t>
            </a:r>
            <a:r>
              <a:rPr lang="en-US" dirty="0"/>
              <a:t>, for every eigenvector there is an eigenvalue. The dimensions in the data determine the number of eigenvectors that you need to calculate.</a:t>
            </a:r>
          </a:p>
          <a:p>
            <a:r>
              <a:rPr lang="en-US" dirty="0"/>
              <a:t>Consider a 2-Dimensional data set, for which 2 eigenvectors (and their respective eigenvalues) are computed. The idea behind eigenvectors is to use the Covariance matrix to understand where in the data there is the most amount of variance. Since more variance in the data denotes more information about the data, eigenvectors are used to identify and compute Principal Components.</a:t>
            </a:r>
          </a:p>
          <a:p>
            <a:r>
              <a:rPr lang="en-US" i="1" dirty="0"/>
              <a:t>Eigenvalues, on the other hand, simply denote the scalars of the respective eigenvectors. Therefore, eigenvectors and eigenvalues will compute the Principal Components of the data set.</a:t>
            </a:r>
            <a:endParaRPr lang="en-US" dirty="0"/>
          </a:p>
          <a:p>
            <a:endParaRPr lang="en-IN" dirty="0"/>
          </a:p>
        </p:txBody>
      </p:sp>
    </p:spTree>
    <p:extLst>
      <p:ext uri="{BB962C8B-B14F-4D97-AF65-F5344CB8AC3E}">
        <p14:creationId xmlns:p14="http://schemas.microsoft.com/office/powerpoint/2010/main" val="2697916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4: Computing the Principal Components</a:t>
            </a:r>
            <a:endParaRPr lang="en-IN" dirty="0"/>
          </a:p>
        </p:txBody>
      </p:sp>
      <p:sp>
        <p:nvSpPr>
          <p:cNvPr id="3" name="Content Placeholder 2"/>
          <p:cNvSpPr>
            <a:spLocks noGrp="1"/>
          </p:cNvSpPr>
          <p:nvPr>
            <p:ph idx="1"/>
          </p:nvPr>
        </p:nvSpPr>
        <p:spPr/>
        <p:txBody>
          <a:bodyPr/>
          <a:lstStyle/>
          <a:p>
            <a:r>
              <a:rPr lang="en-US" dirty="0"/>
              <a:t>Once we have computed the Eigenvectors and eigenvalues, all we have to do is order them in the descending order, where the eigenvector with the highest eigenvalue is the most significant and thus forms the first principal component. The principal components of lesser significances can thus be removed in order to reduce the dimensions of the data.</a:t>
            </a:r>
          </a:p>
          <a:p>
            <a:r>
              <a:rPr lang="en-US" dirty="0"/>
              <a:t>The final step in computing the Principal Components is to form a matrix known as the feature matrix that contains all the significant data variables that possess maximum information about the data.</a:t>
            </a:r>
          </a:p>
          <a:p>
            <a:endParaRPr lang="en-IN" dirty="0"/>
          </a:p>
        </p:txBody>
      </p:sp>
    </p:spTree>
    <p:extLst>
      <p:ext uri="{BB962C8B-B14F-4D97-AF65-F5344CB8AC3E}">
        <p14:creationId xmlns:p14="http://schemas.microsoft.com/office/powerpoint/2010/main" val="235191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Step 5: Reducing the dimensions of the data set</a:t>
            </a:r>
            <a:endParaRPr lang="en-IN" dirty="0"/>
          </a:p>
        </p:txBody>
      </p:sp>
      <p:sp>
        <p:nvSpPr>
          <p:cNvPr id="3" name="Content Placeholder 2"/>
          <p:cNvSpPr>
            <a:spLocks noGrp="1"/>
          </p:cNvSpPr>
          <p:nvPr>
            <p:ph idx="1"/>
          </p:nvPr>
        </p:nvSpPr>
        <p:spPr/>
        <p:txBody>
          <a:bodyPr/>
          <a:lstStyle/>
          <a:p>
            <a:r>
              <a:rPr lang="en-US" dirty="0"/>
              <a:t>The last step in performing PCA is to re-arrange the original data with the final principal components which represent the maximum and the most significant information of the data set. In order to replace the original data axis with the newly formed Principal Components, you simply multiply the transpose of the original data set by the transpose of the obtained feature vector.</a:t>
            </a:r>
          </a:p>
          <a:p>
            <a:endParaRPr lang="en-IN" dirty="0"/>
          </a:p>
        </p:txBody>
      </p:sp>
    </p:spTree>
    <p:extLst>
      <p:ext uri="{BB962C8B-B14F-4D97-AF65-F5344CB8AC3E}">
        <p14:creationId xmlns:p14="http://schemas.microsoft.com/office/powerpoint/2010/main" val="470459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76194" y="239894"/>
            <a:ext cx="11383683" cy="6403322"/>
          </a:xfrm>
          <a:prstGeom prst="rect">
            <a:avLst/>
          </a:prstGeom>
        </p:spPr>
      </p:pic>
    </p:spTree>
    <p:extLst>
      <p:ext uri="{BB962C8B-B14F-4D97-AF65-F5344CB8AC3E}">
        <p14:creationId xmlns:p14="http://schemas.microsoft.com/office/powerpoint/2010/main" val="2450820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18320" y="251467"/>
            <a:ext cx="11545731" cy="6390301"/>
          </a:xfrm>
          <a:prstGeom prst="rect">
            <a:avLst/>
          </a:prstGeom>
        </p:spPr>
      </p:pic>
    </p:spTree>
    <p:extLst>
      <p:ext uri="{BB962C8B-B14F-4D97-AF65-F5344CB8AC3E}">
        <p14:creationId xmlns:p14="http://schemas.microsoft.com/office/powerpoint/2010/main" val="4056547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83597" y="365124"/>
            <a:ext cx="11522580" cy="6136381"/>
          </a:xfrm>
          <a:prstGeom prst="rect">
            <a:avLst/>
          </a:prstGeom>
        </p:spPr>
      </p:pic>
    </p:spTree>
    <p:extLst>
      <p:ext uri="{BB962C8B-B14F-4D97-AF65-F5344CB8AC3E}">
        <p14:creationId xmlns:p14="http://schemas.microsoft.com/office/powerpoint/2010/main" val="4127809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53044" y="205168"/>
            <a:ext cx="11429983" cy="6429365"/>
          </a:xfrm>
          <a:prstGeom prst="rect">
            <a:avLst/>
          </a:prstGeom>
        </p:spPr>
      </p:pic>
    </p:spTree>
    <p:extLst>
      <p:ext uri="{BB962C8B-B14F-4D97-AF65-F5344CB8AC3E}">
        <p14:creationId xmlns:p14="http://schemas.microsoft.com/office/powerpoint/2010/main" val="73561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79424" y="158870"/>
            <a:ext cx="11673051" cy="6566091"/>
          </a:xfrm>
          <a:prstGeom prst="rect">
            <a:avLst/>
          </a:prstGeom>
        </p:spPr>
      </p:pic>
    </p:spTree>
    <p:extLst>
      <p:ext uri="{BB962C8B-B14F-4D97-AF65-F5344CB8AC3E}">
        <p14:creationId xmlns:p14="http://schemas.microsoft.com/office/powerpoint/2010/main" val="96799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56275" y="135721"/>
            <a:ext cx="11777223" cy="6624688"/>
          </a:xfrm>
          <a:prstGeom prst="rect">
            <a:avLst/>
          </a:prstGeom>
        </p:spPr>
      </p:pic>
    </p:spTree>
    <p:extLst>
      <p:ext uri="{BB962C8B-B14F-4D97-AF65-F5344CB8AC3E}">
        <p14:creationId xmlns:p14="http://schemas.microsoft.com/office/powerpoint/2010/main" val="3724726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603749" cy="1110590"/>
          </a:xfrm>
        </p:spPr>
        <p:txBody>
          <a:bodyPr>
            <a:normAutofit/>
          </a:bodyPr>
          <a:lstStyle/>
          <a:p>
            <a:r>
              <a:rPr lang="en-US" sz="3200" b="1" dirty="0"/>
              <a:t>What is Principal Component Analysis?</a:t>
            </a:r>
            <a:endParaRPr lang="en-IN" sz="3200" b="1" dirty="0"/>
          </a:p>
        </p:txBody>
      </p:sp>
      <p:sp>
        <p:nvSpPr>
          <p:cNvPr id="3" name="Content Placeholder 2"/>
          <p:cNvSpPr>
            <a:spLocks noGrp="1"/>
          </p:cNvSpPr>
          <p:nvPr>
            <p:ph idx="1"/>
          </p:nvPr>
        </p:nvSpPr>
        <p:spPr/>
        <p:txBody>
          <a:bodyPr/>
          <a:lstStyle/>
          <a:p>
            <a:r>
              <a:rPr lang="en-US" dirty="0"/>
              <a:t>The Principal Component Analysis is a popular unsupervised learning technique for reducing the dimensionality of data. It increases interpretability yet, at the same time, it minimizes information loss. </a:t>
            </a:r>
          </a:p>
          <a:p>
            <a:r>
              <a:rPr lang="en-US" dirty="0"/>
              <a:t>It helps to find the most significant features in a dataset and makes the data easy for plotting in 2D and 3D. PCA helps in finding a sequence of linear combinations of variables.</a:t>
            </a:r>
          </a:p>
          <a:p>
            <a:r>
              <a:rPr lang="en-US" dirty="0"/>
              <a:t>In the figure, we have several points plotted on a 2-D plane. There are two principal components. PC1 is the primary principal component that explains the maximum variance in the data. PC2 is another principal component that is orthogonal to PC1.</a:t>
            </a:r>
          </a:p>
          <a:p>
            <a:endParaRPr lang="en-IN" dirty="0"/>
          </a:p>
        </p:txBody>
      </p:sp>
      <p:pic>
        <p:nvPicPr>
          <p:cNvPr id="4" name="Picture 2" descr="PrincipalCompon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6666" y="160174"/>
            <a:ext cx="2897008" cy="166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677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56275" y="170446"/>
            <a:ext cx="11846672" cy="6344726"/>
          </a:xfrm>
          <a:prstGeom prst="rect">
            <a:avLst/>
          </a:prstGeom>
        </p:spPr>
      </p:pic>
    </p:spTree>
    <p:extLst>
      <p:ext uri="{BB962C8B-B14F-4D97-AF65-F5344CB8AC3E}">
        <p14:creationId xmlns:p14="http://schemas.microsoft.com/office/powerpoint/2010/main" val="919654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60447" y="228317"/>
            <a:ext cx="11568880" cy="6507495"/>
          </a:xfrm>
          <a:prstGeom prst="rect">
            <a:avLst/>
          </a:prstGeom>
        </p:spPr>
      </p:pic>
    </p:spTree>
    <p:extLst>
      <p:ext uri="{BB962C8B-B14F-4D97-AF65-F5344CB8AC3E}">
        <p14:creationId xmlns:p14="http://schemas.microsoft.com/office/powerpoint/2010/main" val="2176341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90999" y="158870"/>
            <a:ext cx="11580453" cy="6514005"/>
          </a:xfrm>
          <a:prstGeom prst="rect">
            <a:avLst/>
          </a:prstGeom>
        </p:spPr>
      </p:pic>
    </p:spTree>
    <p:extLst>
      <p:ext uri="{BB962C8B-B14F-4D97-AF65-F5344CB8AC3E}">
        <p14:creationId xmlns:p14="http://schemas.microsoft.com/office/powerpoint/2010/main" val="160578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02575" y="193594"/>
            <a:ext cx="11696200" cy="6579113"/>
          </a:xfrm>
          <a:prstGeom prst="rect">
            <a:avLst/>
          </a:prstGeom>
        </p:spPr>
      </p:pic>
    </p:spTree>
    <p:extLst>
      <p:ext uri="{BB962C8B-B14F-4D97-AF65-F5344CB8AC3E}">
        <p14:creationId xmlns:p14="http://schemas.microsoft.com/office/powerpoint/2010/main" val="791270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18320" y="365125"/>
            <a:ext cx="11603604" cy="6103828"/>
          </a:xfrm>
          <a:prstGeom prst="rect">
            <a:avLst/>
          </a:prstGeom>
        </p:spPr>
      </p:pic>
    </p:spTree>
    <p:extLst>
      <p:ext uri="{BB962C8B-B14F-4D97-AF65-F5344CB8AC3E}">
        <p14:creationId xmlns:p14="http://schemas.microsoft.com/office/powerpoint/2010/main" val="2240444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60447" y="193593"/>
            <a:ext cx="11649901" cy="6553069"/>
          </a:xfrm>
          <a:prstGeom prst="rect">
            <a:avLst/>
          </a:prstGeom>
        </p:spPr>
      </p:pic>
    </p:spTree>
    <p:extLst>
      <p:ext uri="{BB962C8B-B14F-4D97-AF65-F5344CB8AC3E}">
        <p14:creationId xmlns:p14="http://schemas.microsoft.com/office/powerpoint/2010/main" val="154016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14150" y="205169"/>
            <a:ext cx="11534154" cy="6487962"/>
          </a:xfrm>
          <a:prstGeom prst="rect">
            <a:avLst/>
          </a:prstGeom>
        </p:spPr>
      </p:pic>
    </p:spTree>
    <p:extLst>
      <p:ext uri="{BB962C8B-B14F-4D97-AF65-F5344CB8AC3E}">
        <p14:creationId xmlns:p14="http://schemas.microsoft.com/office/powerpoint/2010/main" val="330365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95172" y="263042"/>
            <a:ext cx="11522580" cy="6481451"/>
          </a:xfrm>
          <a:prstGeom prst="rect">
            <a:avLst/>
          </a:prstGeom>
        </p:spPr>
      </p:pic>
    </p:spTree>
    <p:extLst>
      <p:ext uri="{BB962C8B-B14F-4D97-AF65-F5344CB8AC3E}">
        <p14:creationId xmlns:p14="http://schemas.microsoft.com/office/powerpoint/2010/main" val="1180082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60447" y="365124"/>
            <a:ext cx="11638328" cy="6422855"/>
          </a:xfrm>
          <a:prstGeom prst="rect">
            <a:avLst/>
          </a:prstGeom>
        </p:spPr>
      </p:pic>
    </p:spTree>
    <p:extLst>
      <p:ext uri="{BB962C8B-B14F-4D97-AF65-F5344CB8AC3E}">
        <p14:creationId xmlns:p14="http://schemas.microsoft.com/office/powerpoint/2010/main" val="865048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72023" y="239892"/>
            <a:ext cx="11673050" cy="6298607"/>
          </a:xfrm>
          <a:prstGeom prst="rect">
            <a:avLst/>
          </a:prstGeom>
        </p:spPr>
      </p:pic>
    </p:spTree>
    <p:extLst>
      <p:ext uri="{BB962C8B-B14F-4D97-AF65-F5344CB8AC3E}">
        <p14:creationId xmlns:p14="http://schemas.microsoft.com/office/powerpoint/2010/main" val="1760729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 Principal Component?</a:t>
            </a:r>
            <a:br>
              <a:rPr lang="en-US" b="1" dirty="0"/>
            </a:br>
            <a:endParaRPr lang="en-IN" b="1" dirty="0"/>
          </a:p>
        </p:txBody>
      </p:sp>
      <p:sp>
        <p:nvSpPr>
          <p:cNvPr id="4" name="Content Placeholder 3"/>
          <p:cNvSpPr>
            <a:spLocks noGrp="1"/>
          </p:cNvSpPr>
          <p:nvPr>
            <p:ph idx="1"/>
          </p:nvPr>
        </p:nvSpPr>
        <p:spPr>
          <a:xfrm>
            <a:off x="838200" y="1861839"/>
            <a:ext cx="10515600" cy="4351338"/>
          </a:xfrm>
        </p:spPr>
        <p:txBody>
          <a:bodyPr>
            <a:normAutofit fontScale="92500" lnSpcReduction="20000"/>
          </a:bodyPr>
          <a:lstStyle/>
          <a:p>
            <a:pPr algn="just"/>
            <a:r>
              <a:rPr lang="en-US" dirty="0"/>
              <a:t>The Principal Components are a straight line that captures most of the variance of the data. They have a direction and magnitude. </a:t>
            </a:r>
          </a:p>
          <a:p>
            <a:pPr algn="just"/>
            <a:r>
              <a:rPr lang="en-US" dirty="0"/>
              <a:t>Principal components are orthogonal projections (perpendicular) of data onto lower-dimensional space.</a:t>
            </a:r>
          </a:p>
          <a:p>
            <a:pPr algn="just"/>
            <a:r>
              <a:rPr lang="en-US" dirty="0"/>
              <a:t>The main idea behind PCA is to figure out patterns and correlations among various features in the data set. </a:t>
            </a:r>
          </a:p>
          <a:p>
            <a:pPr algn="just"/>
            <a:r>
              <a:rPr lang="en-US" dirty="0"/>
              <a:t>On finding a strong correlation between different variables, a final decision is made about reducing the dimensions of the data in such a way that the significant data is still retained.</a:t>
            </a:r>
          </a:p>
          <a:p>
            <a:pPr algn="just"/>
            <a:r>
              <a:rPr lang="en-US" dirty="0"/>
              <a:t>Such a process is very essential in solving complex data-driven problems that involve the use of high-dimensional data sets. PCA can be achieved via a series of steps. Let’s discuss the whole end-to-end process.</a:t>
            </a:r>
          </a:p>
          <a:p>
            <a:pPr algn="just"/>
            <a:endParaRPr lang="en-US" dirty="0"/>
          </a:p>
          <a:p>
            <a:pPr algn="just"/>
            <a:endParaRPr lang="en-IN" dirty="0"/>
          </a:p>
        </p:txBody>
      </p:sp>
    </p:spTree>
    <p:extLst>
      <p:ext uri="{BB962C8B-B14F-4D97-AF65-F5344CB8AC3E}">
        <p14:creationId xmlns:p14="http://schemas.microsoft.com/office/powerpoint/2010/main" val="235809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29895" y="182020"/>
            <a:ext cx="11441557" cy="6435876"/>
          </a:xfrm>
          <a:prstGeom prst="rect">
            <a:avLst/>
          </a:prstGeom>
        </p:spPr>
      </p:pic>
    </p:spTree>
    <p:extLst>
      <p:ext uri="{BB962C8B-B14F-4D97-AF65-F5344CB8AC3E}">
        <p14:creationId xmlns:p14="http://schemas.microsoft.com/office/powerpoint/2010/main" val="3163091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14149" y="170445"/>
            <a:ext cx="11754074" cy="6611667"/>
          </a:xfrm>
          <a:prstGeom prst="rect">
            <a:avLst/>
          </a:prstGeom>
        </p:spPr>
      </p:pic>
    </p:spTree>
    <p:extLst>
      <p:ext uri="{BB962C8B-B14F-4D97-AF65-F5344CB8AC3E}">
        <p14:creationId xmlns:p14="http://schemas.microsoft.com/office/powerpoint/2010/main" val="3135232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18321" y="365125"/>
            <a:ext cx="11522579" cy="6186146"/>
          </a:xfrm>
          <a:prstGeom prst="rect">
            <a:avLst/>
          </a:prstGeom>
        </p:spPr>
      </p:pic>
    </p:spTree>
    <p:extLst>
      <p:ext uri="{BB962C8B-B14F-4D97-AF65-F5344CB8AC3E}">
        <p14:creationId xmlns:p14="http://schemas.microsoft.com/office/powerpoint/2010/main" val="906974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79424" y="216744"/>
            <a:ext cx="11881396" cy="6448898"/>
          </a:xfrm>
          <a:prstGeom prst="rect">
            <a:avLst/>
          </a:prstGeom>
        </p:spPr>
      </p:pic>
    </p:spTree>
    <p:extLst>
      <p:ext uri="{BB962C8B-B14F-4D97-AF65-F5344CB8AC3E}">
        <p14:creationId xmlns:p14="http://schemas.microsoft.com/office/powerpoint/2010/main" val="1272685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79424" y="135721"/>
            <a:ext cx="11858247" cy="6468430"/>
          </a:xfrm>
          <a:prstGeom prst="rect">
            <a:avLst/>
          </a:prstGeom>
        </p:spPr>
      </p:pic>
    </p:spTree>
    <p:extLst>
      <p:ext uri="{BB962C8B-B14F-4D97-AF65-F5344CB8AC3E}">
        <p14:creationId xmlns:p14="http://schemas.microsoft.com/office/powerpoint/2010/main" val="2280127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02573" y="216744"/>
            <a:ext cx="11730925" cy="6346102"/>
          </a:xfrm>
          <a:prstGeom prst="rect">
            <a:avLst/>
          </a:prstGeom>
        </p:spPr>
      </p:pic>
    </p:spTree>
    <p:extLst>
      <p:ext uri="{BB962C8B-B14F-4D97-AF65-F5344CB8AC3E}">
        <p14:creationId xmlns:p14="http://schemas.microsoft.com/office/powerpoint/2010/main" val="777896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83597" y="274616"/>
            <a:ext cx="11684626" cy="6334527"/>
          </a:xfrm>
          <a:prstGeom prst="rect">
            <a:avLst/>
          </a:prstGeom>
        </p:spPr>
      </p:pic>
    </p:spTree>
    <p:extLst>
      <p:ext uri="{BB962C8B-B14F-4D97-AF65-F5344CB8AC3E}">
        <p14:creationId xmlns:p14="http://schemas.microsoft.com/office/powerpoint/2010/main" val="572039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25724" y="216744"/>
            <a:ext cx="11557304" cy="6380826"/>
          </a:xfrm>
          <a:prstGeom prst="rect">
            <a:avLst/>
          </a:prstGeom>
        </p:spPr>
      </p:pic>
    </p:spTree>
    <p:extLst>
      <p:ext uri="{BB962C8B-B14F-4D97-AF65-F5344CB8AC3E}">
        <p14:creationId xmlns:p14="http://schemas.microsoft.com/office/powerpoint/2010/main" val="2747478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44701" y="170446"/>
            <a:ext cx="11730924" cy="6542870"/>
          </a:xfrm>
          <a:prstGeom prst="rect">
            <a:avLst/>
          </a:prstGeom>
        </p:spPr>
      </p:pic>
    </p:spTree>
    <p:extLst>
      <p:ext uri="{BB962C8B-B14F-4D97-AF65-F5344CB8AC3E}">
        <p14:creationId xmlns:p14="http://schemas.microsoft.com/office/powerpoint/2010/main" val="2992951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95172" y="205168"/>
            <a:ext cx="11453132" cy="6442387"/>
          </a:xfrm>
          <a:prstGeom prst="rect">
            <a:avLst/>
          </a:prstGeom>
        </p:spPr>
      </p:pic>
    </p:spTree>
    <p:extLst>
      <p:ext uri="{BB962C8B-B14F-4D97-AF65-F5344CB8AC3E}">
        <p14:creationId xmlns:p14="http://schemas.microsoft.com/office/powerpoint/2010/main" val="1378379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Applications of PCA in Machine Learning</a:t>
            </a:r>
            <a:br>
              <a:rPr lang="en-US" b="1" dirty="0"/>
            </a:br>
            <a:endParaRPr lang="en-IN" b="1" dirty="0"/>
          </a:p>
        </p:txBody>
      </p:sp>
      <p:sp>
        <p:nvSpPr>
          <p:cNvPr id="3" name="Content Placeholder 2"/>
          <p:cNvSpPr>
            <a:spLocks noGrp="1"/>
          </p:cNvSpPr>
          <p:nvPr>
            <p:ph idx="1"/>
          </p:nvPr>
        </p:nvSpPr>
        <p:spPr/>
        <p:txBody>
          <a:bodyPr/>
          <a:lstStyle/>
          <a:p>
            <a:endParaRPr lang="en-US" dirty="0"/>
          </a:p>
          <a:p>
            <a:r>
              <a:rPr lang="en-US" dirty="0"/>
              <a:t>PCA is used to visualize multidimensional data.</a:t>
            </a:r>
          </a:p>
          <a:p>
            <a:r>
              <a:rPr lang="en-US" dirty="0"/>
              <a:t>It is used to reduce the number of dimensions in healthcare data.</a:t>
            </a:r>
          </a:p>
          <a:p>
            <a:r>
              <a:rPr lang="en-US" dirty="0"/>
              <a:t>PCA can help resize an image.</a:t>
            </a:r>
          </a:p>
          <a:p>
            <a:r>
              <a:rPr lang="en-US" dirty="0"/>
              <a:t>It can be used in finance to analyze stock data and forecast returns.</a:t>
            </a:r>
          </a:p>
          <a:p>
            <a:r>
              <a:rPr lang="en-US" dirty="0"/>
              <a:t>PCA helps to find patterns in the high-dimensional datasets.</a:t>
            </a:r>
            <a:endParaRPr lang="en-IN" dirty="0"/>
          </a:p>
        </p:txBody>
      </p:sp>
    </p:spTree>
    <p:extLst>
      <p:ext uri="{BB962C8B-B14F-4D97-AF65-F5344CB8AC3E}">
        <p14:creationId xmlns:p14="http://schemas.microsoft.com/office/powerpoint/2010/main" val="1449874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02573" y="182020"/>
            <a:ext cx="11603603" cy="6554446"/>
          </a:xfrm>
          <a:prstGeom prst="rect">
            <a:avLst/>
          </a:prstGeom>
        </p:spPr>
      </p:pic>
    </p:spTree>
    <p:extLst>
      <p:ext uri="{BB962C8B-B14F-4D97-AF65-F5344CB8AC3E}">
        <p14:creationId xmlns:p14="http://schemas.microsoft.com/office/powerpoint/2010/main" val="3299413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06746" y="193593"/>
            <a:ext cx="11511005" cy="6357677"/>
          </a:xfrm>
          <a:prstGeom prst="rect">
            <a:avLst/>
          </a:prstGeom>
        </p:spPr>
      </p:pic>
    </p:spTree>
    <p:extLst>
      <p:ext uri="{BB962C8B-B14F-4D97-AF65-F5344CB8AC3E}">
        <p14:creationId xmlns:p14="http://schemas.microsoft.com/office/powerpoint/2010/main" val="2802884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41471" y="-1"/>
            <a:ext cx="11638326" cy="6724891"/>
          </a:xfrm>
          <a:prstGeom prst="rect">
            <a:avLst/>
          </a:prstGeom>
        </p:spPr>
      </p:pic>
    </p:spTree>
    <p:extLst>
      <p:ext uri="{BB962C8B-B14F-4D97-AF65-F5344CB8AC3E}">
        <p14:creationId xmlns:p14="http://schemas.microsoft.com/office/powerpoint/2010/main" val="3197132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98370" y="365124"/>
            <a:ext cx="11395259" cy="6278743"/>
          </a:xfrm>
          <a:prstGeom prst="rect">
            <a:avLst/>
          </a:prstGeom>
        </p:spPr>
      </p:pic>
    </p:spTree>
    <p:extLst>
      <p:ext uri="{BB962C8B-B14F-4D97-AF65-F5344CB8AC3E}">
        <p14:creationId xmlns:p14="http://schemas.microsoft.com/office/powerpoint/2010/main" val="900448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87769" y="274617"/>
            <a:ext cx="11557304" cy="6380826"/>
          </a:xfrm>
          <a:prstGeom prst="rect">
            <a:avLst/>
          </a:prstGeom>
        </p:spPr>
      </p:pic>
    </p:spTree>
    <p:extLst>
      <p:ext uri="{BB962C8B-B14F-4D97-AF65-F5344CB8AC3E}">
        <p14:creationId xmlns:p14="http://schemas.microsoft.com/office/powerpoint/2010/main" val="1675774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41470" y="365125"/>
            <a:ext cx="11373428" cy="6371341"/>
          </a:xfrm>
          <a:prstGeom prst="rect">
            <a:avLst/>
          </a:prstGeom>
        </p:spPr>
      </p:pic>
    </p:spTree>
    <p:extLst>
      <p:ext uri="{BB962C8B-B14F-4D97-AF65-F5344CB8AC3E}">
        <p14:creationId xmlns:p14="http://schemas.microsoft.com/office/powerpoint/2010/main" val="1310922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99343" y="365124"/>
            <a:ext cx="11406833" cy="6139847"/>
          </a:xfrm>
          <a:prstGeom prst="rect">
            <a:avLst/>
          </a:prstGeom>
        </p:spPr>
      </p:pic>
    </p:spTree>
    <p:extLst>
      <p:ext uri="{BB962C8B-B14F-4D97-AF65-F5344CB8AC3E}">
        <p14:creationId xmlns:p14="http://schemas.microsoft.com/office/powerpoint/2010/main" val="1739776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t="6500" b="6967"/>
          <a:stretch/>
        </p:blipFill>
        <p:spPr>
          <a:xfrm>
            <a:off x="386796" y="486138"/>
            <a:ext cx="11418408" cy="6088282"/>
          </a:xfrm>
          <a:prstGeom prst="rect">
            <a:avLst/>
          </a:prstGeom>
        </p:spPr>
      </p:pic>
    </p:spTree>
    <p:extLst>
      <p:ext uri="{BB962C8B-B14F-4D97-AF65-F5344CB8AC3E}">
        <p14:creationId xmlns:p14="http://schemas.microsoft.com/office/powerpoint/2010/main" val="3625119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53045" y="365125"/>
            <a:ext cx="11545729" cy="6093548"/>
          </a:xfrm>
          <a:prstGeom prst="rect">
            <a:avLst/>
          </a:prstGeom>
        </p:spPr>
      </p:pic>
    </p:spTree>
    <p:extLst>
      <p:ext uri="{BB962C8B-B14F-4D97-AF65-F5344CB8AC3E}">
        <p14:creationId xmlns:p14="http://schemas.microsoft.com/office/powerpoint/2010/main" val="1943268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06745" y="365124"/>
            <a:ext cx="11592029" cy="6244019"/>
          </a:xfrm>
          <a:prstGeom prst="rect">
            <a:avLst/>
          </a:prstGeom>
        </p:spPr>
      </p:pic>
    </p:spTree>
    <p:extLst>
      <p:ext uri="{BB962C8B-B14F-4D97-AF65-F5344CB8AC3E}">
        <p14:creationId xmlns:p14="http://schemas.microsoft.com/office/powerpoint/2010/main" val="4000774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does Principal Component Analysis Work?</a:t>
            </a:r>
            <a:br>
              <a:rPr lang="en-US" b="1" dirty="0"/>
            </a:br>
            <a:endParaRPr lang="en-IN" b="1" dirty="0"/>
          </a:p>
        </p:txBody>
      </p:sp>
      <p:pic>
        <p:nvPicPr>
          <p:cNvPr id="2050" name="Picture 2" descr="Variance%26Residual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7019" y="1522442"/>
            <a:ext cx="10520470" cy="428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078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37297" y="228317"/>
            <a:ext cx="11673051" cy="6265079"/>
          </a:xfrm>
          <a:prstGeom prst="rect">
            <a:avLst/>
          </a:prstGeom>
        </p:spPr>
      </p:pic>
    </p:spTree>
    <p:extLst>
      <p:ext uri="{BB962C8B-B14F-4D97-AF65-F5344CB8AC3E}">
        <p14:creationId xmlns:p14="http://schemas.microsoft.com/office/powerpoint/2010/main" val="862913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14149" y="124145"/>
            <a:ext cx="11661476" cy="6461849"/>
          </a:xfrm>
          <a:prstGeom prst="rect">
            <a:avLst/>
          </a:prstGeom>
        </p:spPr>
      </p:pic>
    </p:spTree>
    <p:extLst>
      <p:ext uri="{BB962C8B-B14F-4D97-AF65-F5344CB8AC3E}">
        <p14:creationId xmlns:p14="http://schemas.microsoft.com/office/powerpoint/2010/main" val="1869586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25723" y="365124"/>
            <a:ext cx="11638327" cy="6313467"/>
          </a:xfrm>
          <a:prstGeom prst="rect">
            <a:avLst/>
          </a:prstGeom>
        </p:spPr>
      </p:pic>
    </p:spTree>
    <p:extLst>
      <p:ext uri="{BB962C8B-B14F-4D97-AF65-F5344CB8AC3E}">
        <p14:creationId xmlns:p14="http://schemas.microsoft.com/office/powerpoint/2010/main" val="2884406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95171" y="365124"/>
            <a:ext cx="11580453" cy="6301893"/>
          </a:xfrm>
          <a:prstGeom prst="rect">
            <a:avLst/>
          </a:prstGeom>
        </p:spPr>
      </p:pic>
    </p:spTree>
    <p:extLst>
      <p:ext uri="{BB962C8B-B14F-4D97-AF65-F5344CB8AC3E}">
        <p14:creationId xmlns:p14="http://schemas.microsoft.com/office/powerpoint/2010/main" val="1188004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72023" y="365124"/>
            <a:ext cx="11534154" cy="6232445"/>
          </a:xfrm>
          <a:prstGeom prst="rect">
            <a:avLst/>
          </a:prstGeom>
        </p:spPr>
      </p:pic>
    </p:spTree>
    <p:extLst>
      <p:ext uri="{BB962C8B-B14F-4D97-AF65-F5344CB8AC3E}">
        <p14:creationId xmlns:p14="http://schemas.microsoft.com/office/powerpoint/2010/main" val="547060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41469" y="216743"/>
            <a:ext cx="11557305" cy="6508147"/>
          </a:xfrm>
          <a:prstGeom prst="rect">
            <a:avLst/>
          </a:prstGeom>
        </p:spPr>
      </p:pic>
    </p:spTree>
    <p:extLst>
      <p:ext uri="{BB962C8B-B14F-4D97-AF65-F5344CB8AC3E}">
        <p14:creationId xmlns:p14="http://schemas.microsoft.com/office/powerpoint/2010/main" val="3524961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210277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036697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IN" dirty="0"/>
              <a:t>v</a:t>
            </a:r>
          </a:p>
        </p:txBody>
      </p:sp>
      <p:sp>
        <p:nvSpPr>
          <p:cNvPr id="4" name="Content Placeholder 2"/>
          <p:cNvSpPr txBox="1">
            <a:spLocks/>
          </p:cNvSpPr>
          <p:nvPr/>
        </p:nvSpPr>
        <p:spPr>
          <a:xfrm>
            <a:off x="838200" y="185278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v</a:t>
            </a:r>
          </a:p>
        </p:txBody>
      </p:sp>
      <p:pic>
        <p:nvPicPr>
          <p:cNvPr id="6" name="Picture 5"/>
          <p:cNvPicPr>
            <a:picLocks noChangeAspect="1"/>
          </p:cNvPicPr>
          <p:nvPr/>
        </p:nvPicPr>
        <p:blipFill>
          <a:blip r:embed="rId2"/>
          <a:stretch>
            <a:fillRect/>
          </a:stretch>
        </p:blipFill>
        <p:spPr>
          <a:xfrm>
            <a:off x="448733" y="365125"/>
            <a:ext cx="10905067" cy="6134100"/>
          </a:xfrm>
          <a:prstGeom prst="rect">
            <a:avLst/>
          </a:prstGeom>
        </p:spPr>
      </p:pic>
    </p:spTree>
    <p:extLst>
      <p:ext uri="{BB962C8B-B14F-4D97-AF65-F5344CB8AC3E}">
        <p14:creationId xmlns:p14="http://schemas.microsoft.com/office/powerpoint/2010/main" val="658759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95760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By Step Computation Of PCA</a:t>
            </a:r>
            <a:endParaRPr lang="en-IN" dirty="0"/>
          </a:p>
        </p:txBody>
      </p:sp>
      <p:sp>
        <p:nvSpPr>
          <p:cNvPr id="3" name="Content Placeholder 2"/>
          <p:cNvSpPr>
            <a:spLocks noGrp="1"/>
          </p:cNvSpPr>
          <p:nvPr>
            <p:ph idx="1"/>
          </p:nvPr>
        </p:nvSpPr>
        <p:spPr/>
        <p:txBody>
          <a:bodyPr/>
          <a:lstStyle/>
          <a:p>
            <a:r>
              <a:rPr lang="en-US" dirty="0"/>
              <a:t>The below steps need to be followed to perform dimensionality reduction using PCA:</a:t>
            </a:r>
          </a:p>
          <a:p>
            <a:r>
              <a:rPr lang="en-US" dirty="0"/>
              <a:t>Standardization of the data</a:t>
            </a:r>
          </a:p>
          <a:p>
            <a:r>
              <a:rPr lang="en-US" dirty="0"/>
              <a:t>Computing the covariance matrix</a:t>
            </a:r>
          </a:p>
          <a:p>
            <a:r>
              <a:rPr lang="en-US" dirty="0"/>
              <a:t>Calculating the eigenvectors and eigenvalues</a:t>
            </a:r>
          </a:p>
          <a:p>
            <a:r>
              <a:rPr lang="en-US" dirty="0"/>
              <a:t>Computing the Principal Components</a:t>
            </a:r>
          </a:p>
          <a:p>
            <a:r>
              <a:rPr lang="en-US" dirty="0"/>
              <a:t>Reducing the dimensions of the data set</a:t>
            </a:r>
          </a:p>
          <a:p>
            <a:endParaRPr lang="en-IN" dirty="0"/>
          </a:p>
        </p:txBody>
      </p:sp>
    </p:spTree>
    <p:extLst>
      <p:ext uri="{BB962C8B-B14F-4D97-AF65-F5344CB8AC3E}">
        <p14:creationId xmlns:p14="http://schemas.microsoft.com/office/powerpoint/2010/main" val="25076243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030645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46153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417519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940593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98532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1: Standardization of the data</a:t>
            </a:r>
            <a:endParaRPr lang="en-IN" dirty="0"/>
          </a:p>
        </p:txBody>
      </p:sp>
      <p:sp>
        <p:nvSpPr>
          <p:cNvPr id="3" name="Content Placeholder 2"/>
          <p:cNvSpPr>
            <a:spLocks noGrp="1"/>
          </p:cNvSpPr>
          <p:nvPr>
            <p:ph idx="1"/>
          </p:nvPr>
        </p:nvSpPr>
        <p:spPr/>
        <p:txBody>
          <a:bodyPr>
            <a:normAutofit fontScale="92500" lnSpcReduction="20000"/>
          </a:bodyPr>
          <a:lstStyle/>
          <a:p>
            <a:r>
              <a:rPr lang="en-US" dirty="0"/>
              <a:t>If you’re familiar with data analysis and processing, you know that missing out on standardization will probably result in a biased outcome. Standardization is all about scaling your data in such a way that all the variables and their values lie within a similar range.</a:t>
            </a:r>
          </a:p>
          <a:p>
            <a:r>
              <a:rPr lang="en-US" dirty="0"/>
              <a:t>Consider an example, let’s say that we have 2 variables in our data set, one has values ranging between 10-100 and the other has values between 1000-5000. In such a scenario, it is obvious that the output calculated by using these predictor variables is going to be biased since the variable with a larger range will have a more obvious impact on the outcome.</a:t>
            </a:r>
          </a:p>
          <a:p>
            <a:r>
              <a:rPr lang="en-US" dirty="0"/>
              <a:t>Therefore, standardizing the data into a comparable range is very important. Standardization is carried out by subtracting each value in the data from the mean and dividing it by the overall deviation in the data set.</a:t>
            </a:r>
          </a:p>
          <a:p>
            <a:r>
              <a:rPr lang="en-US" dirty="0"/>
              <a:t>It can be calculated like so:</a:t>
            </a:r>
          </a:p>
          <a:p>
            <a:endParaRPr lang="en-IN" dirty="0"/>
          </a:p>
        </p:txBody>
      </p:sp>
      <p:pic>
        <p:nvPicPr>
          <p:cNvPr id="4098" name="Picture 2" descr="Standardization - Principal Component Analysi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194" y="5578474"/>
            <a:ext cx="2857500"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850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2: Computing the covariance matrix</a:t>
            </a:r>
            <a:endParaRPr lang="en-IN" dirty="0"/>
          </a:p>
        </p:txBody>
      </p:sp>
      <p:sp>
        <p:nvSpPr>
          <p:cNvPr id="3" name="Content Placeholder 2"/>
          <p:cNvSpPr>
            <a:spLocks noGrp="1"/>
          </p:cNvSpPr>
          <p:nvPr>
            <p:ph idx="1"/>
          </p:nvPr>
        </p:nvSpPr>
        <p:spPr/>
        <p:txBody>
          <a:bodyPr/>
          <a:lstStyle/>
          <a:p>
            <a:r>
              <a:rPr lang="en-US" dirty="0"/>
              <a:t>As mentioned earlier, PCA helps to identify the correlation and dependencies among the features in a data set. A covariance matrix expresses the correlation between the different variables in the data set. It is essential to identify heavily dependent variables because they contain biased and redundant information which reduces the overall performance of the model.</a:t>
            </a:r>
          </a:p>
          <a:p>
            <a:r>
              <a:rPr lang="en-US" dirty="0"/>
              <a:t>Mathematically, a covariance matrix is a p × p matrix, where p represents the dimensions of the data set. Each entry in the matrix represents the covariance of the corresponding variables.</a:t>
            </a:r>
          </a:p>
          <a:p>
            <a:endParaRPr lang="en-IN" dirty="0"/>
          </a:p>
        </p:txBody>
      </p:sp>
    </p:spTree>
    <p:extLst>
      <p:ext uri="{BB962C8B-B14F-4D97-AF65-F5344CB8AC3E}">
        <p14:creationId xmlns:p14="http://schemas.microsoft.com/office/powerpoint/2010/main" val="3542595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 2: Computing the covariance matrix</a:t>
            </a:r>
            <a:endParaRPr lang="en-IN" dirty="0"/>
          </a:p>
        </p:txBody>
      </p:sp>
      <p:sp>
        <p:nvSpPr>
          <p:cNvPr id="3" name="Content Placeholder 2"/>
          <p:cNvSpPr>
            <a:spLocks noGrp="1"/>
          </p:cNvSpPr>
          <p:nvPr>
            <p:ph idx="1"/>
          </p:nvPr>
        </p:nvSpPr>
        <p:spPr/>
        <p:txBody>
          <a:bodyPr>
            <a:normAutofit fontScale="70000" lnSpcReduction="20000"/>
          </a:bodyPr>
          <a:lstStyle/>
          <a:p>
            <a:r>
              <a:rPr lang="en-US" dirty="0"/>
              <a:t>Consider a case where we have a  2-Dimensional data set with variables a and b, the covariance matrix is a 2×2 matrix as shown below:</a:t>
            </a:r>
          </a:p>
          <a:p>
            <a:r>
              <a:rPr lang="en-US" dirty="0"/>
              <a:t>In the above matrix:</a:t>
            </a:r>
          </a:p>
          <a:p>
            <a:endParaRPr lang="en-US" dirty="0"/>
          </a:p>
          <a:p>
            <a:endParaRPr lang="en-US" dirty="0"/>
          </a:p>
          <a:p>
            <a:r>
              <a:rPr lang="en-US" dirty="0" err="1"/>
              <a:t>Cov</a:t>
            </a:r>
            <a:r>
              <a:rPr lang="en-US" dirty="0"/>
              <a:t>(a, a) represents the covariance of a variable with itself, which is nothing but the variance of the variable ‘a’</a:t>
            </a:r>
          </a:p>
          <a:p>
            <a:r>
              <a:rPr lang="en-US" dirty="0" err="1"/>
              <a:t>Cov</a:t>
            </a:r>
            <a:r>
              <a:rPr lang="en-US" dirty="0"/>
              <a:t>(a, b) represents the covariance of the variable ‘a’ with respect to the variable ‘b’. And since covariance is commutative, </a:t>
            </a:r>
            <a:r>
              <a:rPr lang="en-US" dirty="0" err="1"/>
              <a:t>Cov</a:t>
            </a:r>
            <a:r>
              <a:rPr lang="en-US" dirty="0"/>
              <a:t>(a, b) = </a:t>
            </a:r>
            <a:r>
              <a:rPr lang="en-US" dirty="0" err="1"/>
              <a:t>Cov</a:t>
            </a:r>
            <a:r>
              <a:rPr lang="en-US" dirty="0"/>
              <a:t>(b, a)</a:t>
            </a:r>
          </a:p>
          <a:p>
            <a:r>
              <a:rPr lang="en-US" dirty="0"/>
              <a:t>Here are the key takeaways from the covariance matrix:</a:t>
            </a:r>
          </a:p>
          <a:p>
            <a:r>
              <a:rPr lang="en-US" dirty="0"/>
              <a:t>The covariance value denotes how co-dependent two variables are with respect to each other</a:t>
            </a:r>
          </a:p>
          <a:p>
            <a:r>
              <a:rPr lang="en-US" dirty="0"/>
              <a:t>If the covariance value is negative, it denotes the respective variables are indirectly proportional to each other</a:t>
            </a:r>
          </a:p>
          <a:p>
            <a:r>
              <a:rPr lang="en-US" dirty="0"/>
              <a:t>A positive covariance denotes that the respective variables are directly proportional to each other</a:t>
            </a:r>
          </a:p>
          <a:p>
            <a:endParaRPr lang="en-IN" dirty="0"/>
          </a:p>
        </p:txBody>
      </p:sp>
      <p:pic>
        <p:nvPicPr>
          <p:cNvPr id="5122" name="Picture 2" descr="Covariance Matrix - Principal Component Analysi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388" y="2359920"/>
            <a:ext cx="2823015" cy="1053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365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1308</Words>
  <Application>Microsoft Office PowerPoint</Application>
  <PresentationFormat>Widescreen</PresentationFormat>
  <Paragraphs>63</Paragraphs>
  <Slides>64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Calibri Light</vt:lpstr>
      <vt:lpstr>Office Theme</vt:lpstr>
      <vt:lpstr>PCA</vt:lpstr>
      <vt:lpstr>What is Principal Component Analysis?</vt:lpstr>
      <vt:lpstr>What is a Principal Component? </vt:lpstr>
      <vt:lpstr>Applications of PCA in Machine Learning </vt:lpstr>
      <vt:lpstr>How does Principal Component Analysis Work? </vt:lpstr>
      <vt:lpstr>Step By Step Computation Of PCA</vt:lpstr>
      <vt:lpstr>Step 1: Standardization of the data</vt:lpstr>
      <vt:lpstr>Step 2: Computing the covariance matrix</vt:lpstr>
      <vt:lpstr>Step 2: Computing the covariance matrix</vt:lpstr>
      <vt:lpstr>Step 3: Calculating the Eigenvectors and Eigenvalues</vt:lpstr>
      <vt:lpstr>Step 3: Calculating the Eigenvectors and Eigenvalues </vt:lpstr>
      <vt:lpstr>Step 4: Computing the Principal Components</vt:lpstr>
      <vt:lpstr>Step 5: Reducing the dimensions of the data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Someshwar Ghusse</dc:creator>
  <cp:lastModifiedBy>Smita Kulkarni</cp:lastModifiedBy>
  <cp:revision>12</cp:revision>
  <dcterms:created xsi:type="dcterms:W3CDTF">2022-03-08T16:22:14Z</dcterms:created>
  <dcterms:modified xsi:type="dcterms:W3CDTF">2022-04-03T16:03:11Z</dcterms:modified>
</cp:coreProperties>
</file>